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2-1.png>
</file>

<file path=ppt/media/image-2-2.png>
</file>

<file path=ppt/media/image-3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195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59274" y="675084"/>
            <a:ext cx="7425452" cy="4234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37"/>
              </a:lnSpc>
              <a:buNone/>
            </a:pPr>
            <a:r>
              <a:rPr lang="en-US" sz="667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Introdução à Linguagem Python: Uma Jornada Para a Tecnologia</a:t>
            </a:r>
            <a:endParaRPr lang="en-US" sz="6670" dirty="0"/>
          </a:p>
        </p:txBody>
      </p:sp>
      <p:sp>
        <p:nvSpPr>
          <p:cNvPr id="6" name="Text 3"/>
          <p:cNvSpPr/>
          <p:nvPr/>
        </p:nvSpPr>
        <p:spPr>
          <a:xfrm>
            <a:off x="859274" y="5278160"/>
            <a:ext cx="7425452" cy="15711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93"/>
              </a:lnSpc>
              <a:buNone/>
            </a:pPr>
            <a:r>
              <a:rPr lang="en-US" sz="1933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Seja bem-vindo(a) ao mundo da programação! Nesta apresentação, vamos explorar a linguagem Python e descobrir como ela pode abrir portas para novas oportunidades na área da tecnologia.</a:t>
            </a:r>
            <a:endParaRPr lang="en-US" sz="1933" dirty="0"/>
          </a:p>
        </p:txBody>
      </p:sp>
      <p:sp>
        <p:nvSpPr>
          <p:cNvPr id="7" name="Shape 4"/>
          <p:cNvSpPr/>
          <p:nvPr/>
        </p:nvSpPr>
        <p:spPr>
          <a:xfrm>
            <a:off x="859274" y="7143869"/>
            <a:ext cx="392787" cy="392787"/>
          </a:xfrm>
          <a:prstGeom prst="roundRect">
            <a:avLst>
              <a:gd name="adj" fmla="val 23277465"/>
            </a:avLst>
          </a:prstGeom>
          <a:solidFill>
            <a:srgbClr val="E79547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98696" y="7291507"/>
            <a:ext cx="113824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dirty="0">
                <a:solidFill>
                  <a:srgbClr val="3C383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TP</a:t>
            </a:r>
            <a:endParaRPr lang="en-US" sz="768" dirty="0"/>
          </a:p>
        </p:txBody>
      </p:sp>
      <p:sp>
        <p:nvSpPr>
          <p:cNvPr id="9" name="Text 6"/>
          <p:cNvSpPr/>
          <p:nvPr/>
        </p:nvSpPr>
        <p:spPr>
          <a:xfrm>
            <a:off x="1374815" y="7125414"/>
            <a:ext cx="2509838" cy="4296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383"/>
              </a:lnSpc>
              <a:buNone/>
            </a:pPr>
            <a:r>
              <a:rPr lang="en-US" sz="2417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Talita Pereira</a:t>
            </a:r>
            <a:endParaRPr lang="en-US" sz="2417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717887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1071788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91238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Carreira em Python: Um Mundo de Oportunidades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6091238" y="1814513"/>
            <a:ext cx="7934325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está em alta demanda no mercado de trabalho, abrindo portas para uma variedade de oportunidades de carreira em áreas como desenvolvimento web, ciência de dados, inteligência artificial e automação.</a:t>
            </a:r>
            <a:endParaRPr lang="en-US" sz="1361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38" y="2838569"/>
            <a:ext cx="431959" cy="43195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91238" y="344328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Desenvolvimento Web</a:t>
            </a:r>
            <a:endParaRPr lang="en-US" sz="1701" dirty="0"/>
          </a:p>
        </p:txBody>
      </p:sp>
      <p:sp>
        <p:nvSpPr>
          <p:cNvPr id="9" name="Text 5"/>
          <p:cNvSpPr/>
          <p:nvPr/>
        </p:nvSpPr>
        <p:spPr>
          <a:xfrm>
            <a:off x="6091238" y="3816787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é utilizado para criar sites, aplicativos web e back-ends de sistemas web.</a:t>
            </a:r>
            <a:endParaRPr lang="en-US" sz="1361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238" y="4611767"/>
            <a:ext cx="431959" cy="43195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091238" y="521648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Ciência de Dados</a:t>
            </a:r>
            <a:endParaRPr lang="en-US" sz="1701" dirty="0"/>
          </a:p>
        </p:txBody>
      </p:sp>
      <p:sp>
        <p:nvSpPr>
          <p:cNvPr id="12" name="Text 7"/>
          <p:cNvSpPr/>
          <p:nvPr/>
        </p:nvSpPr>
        <p:spPr>
          <a:xfrm>
            <a:off x="6091238" y="5589984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é utilizado para analisar, interpretar e visualizar dados, além de desenvolver modelos de machine learning.</a:t>
            </a:r>
            <a:endParaRPr lang="en-US" sz="1361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238" y="6661547"/>
            <a:ext cx="431959" cy="43195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091238" y="7266265"/>
            <a:ext cx="2357676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Inteligência Artificial (IA)</a:t>
            </a:r>
            <a:endParaRPr lang="en-US" sz="1701" dirty="0"/>
          </a:p>
        </p:txBody>
      </p:sp>
      <p:sp>
        <p:nvSpPr>
          <p:cNvPr id="15" name="Text 9"/>
          <p:cNvSpPr/>
          <p:nvPr/>
        </p:nvSpPr>
        <p:spPr>
          <a:xfrm>
            <a:off x="6091238" y="7639764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é utilizado para desenvolver sistemas de IA, como chatbots, sistemas de recomendação e carros autônomos.</a:t>
            </a:r>
            <a:endParaRPr lang="en-US" sz="1361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8711327"/>
            <a:ext cx="431959" cy="431959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6091238" y="931604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Automação</a:t>
            </a:r>
            <a:endParaRPr lang="en-US" sz="1701" dirty="0"/>
          </a:p>
        </p:txBody>
      </p:sp>
      <p:sp>
        <p:nvSpPr>
          <p:cNvPr id="18" name="Text 11"/>
          <p:cNvSpPr/>
          <p:nvPr/>
        </p:nvSpPr>
        <p:spPr>
          <a:xfrm>
            <a:off x="6091238" y="9689544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é utilizado para automatizar tarefas repetitivas, como scripts para gerenciar sistemas e automatizar processos.</a:t>
            </a:r>
            <a:endParaRPr lang="en-US" sz="1361" dirty="0"/>
          </a:p>
        </p:txBody>
      </p:sp>
      <p:pic>
        <p:nvPicPr>
          <p:cNvPr id="19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91238" y="840343"/>
            <a:ext cx="6538912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O que é Python e Por Que Aprender?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6091238" y="163961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é uma linguagem de programação de alto nível, conhecida por sua sintaxe simples e legibilidade, ideal para iniciantes.</a:t>
            </a:r>
            <a:endParaRPr lang="en-US" sz="1361" dirty="0"/>
          </a:p>
        </p:txBody>
      </p:sp>
      <p:sp>
        <p:nvSpPr>
          <p:cNvPr id="7" name="Shape 4"/>
          <p:cNvSpPr/>
          <p:nvPr/>
        </p:nvSpPr>
        <p:spPr>
          <a:xfrm>
            <a:off x="6091238" y="2581394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237089" y="2646164"/>
            <a:ext cx="97036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041" dirty="0"/>
          </a:p>
        </p:txBody>
      </p:sp>
      <p:sp>
        <p:nvSpPr>
          <p:cNvPr id="9" name="Text 6"/>
          <p:cNvSpPr/>
          <p:nvPr/>
        </p:nvSpPr>
        <p:spPr>
          <a:xfrm>
            <a:off x="6652736" y="2581394"/>
            <a:ext cx="2408277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Facilidade de Aprendizado</a:t>
            </a:r>
            <a:endParaRPr lang="en-US" sz="1701" dirty="0"/>
          </a:p>
        </p:txBody>
      </p:sp>
      <p:sp>
        <p:nvSpPr>
          <p:cNvPr id="10" name="Text 7"/>
          <p:cNvSpPr/>
          <p:nvPr/>
        </p:nvSpPr>
        <p:spPr>
          <a:xfrm>
            <a:off x="6652736" y="2954893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sintaxe clara e concisa do Python facilita o aprendizado, mesmo para aqueles que não têm experiência prévia em programação.</a:t>
            </a:r>
            <a:endParaRPr lang="en-US" sz="1361" dirty="0"/>
          </a:p>
        </p:txBody>
      </p:sp>
      <p:sp>
        <p:nvSpPr>
          <p:cNvPr id="11" name="Shape 8"/>
          <p:cNvSpPr/>
          <p:nvPr/>
        </p:nvSpPr>
        <p:spPr>
          <a:xfrm>
            <a:off x="6091238" y="3875127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219468" y="3939897"/>
            <a:ext cx="132159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041" dirty="0"/>
          </a:p>
        </p:txBody>
      </p:sp>
      <p:sp>
        <p:nvSpPr>
          <p:cNvPr id="13" name="Text 10"/>
          <p:cNvSpPr/>
          <p:nvPr/>
        </p:nvSpPr>
        <p:spPr>
          <a:xfrm>
            <a:off x="6652736" y="387512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Grande Comunidade</a:t>
            </a:r>
            <a:endParaRPr lang="en-US" sz="1701" dirty="0"/>
          </a:p>
        </p:txBody>
      </p:sp>
      <p:sp>
        <p:nvSpPr>
          <p:cNvPr id="14" name="Text 11"/>
          <p:cNvSpPr/>
          <p:nvPr/>
        </p:nvSpPr>
        <p:spPr>
          <a:xfrm>
            <a:off x="6652736" y="4248626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comunidade Python é vasta e ativa, oferecendo suporte, recursos e soluções para qualquer problema que você possa encontrar.</a:t>
            </a:r>
            <a:endParaRPr lang="en-US" sz="1361" dirty="0"/>
          </a:p>
        </p:txBody>
      </p:sp>
      <p:sp>
        <p:nvSpPr>
          <p:cNvPr id="15" name="Shape 12"/>
          <p:cNvSpPr/>
          <p:nvPr/>
        </p:nvSpPr>
        <p:spPr>
          <a:xfrm>
            <a:off x="6091238" y="5168860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222325" y="5233630"/>
            <a:ext cx="12656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041" dirty="0"/>
          </a:p>
        </p:txBody>
      </p:sp>
      <p:sp>
        <p:nvSpPr>
          <p:cNvPr id="17" name="Text 14"/>
          <p:cNvSpPr/>
          <p:nvPr/>
        </p:nvSpPr>
        <p:spPr>
          <a:xfrm>
            <a:off x="6652736" y="5168860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Aplicações Diversas</a:t>
            </a:r>
            <a:endParaRPr lang="en-US" sz="1701" dirty="0"/>
          </a:p>
        </p:txBody>
      </p:sp>
      <p:sp>
        <p:nvSpPr>
          <p:cNvPr id="18" name="Text 15"/>
          <p:cNvSpPr/>
          <p:nvPr/>
        </p:nvSpPr>
        <p:spPr>
          <a:xfrm>
            <a:off x="6652736" y="5542359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é utilizado em uma ampla gama de áreas, desde desenvolvimento web e ciência de dados até inteligência artificial e automação.</a:t>
            </a:r>
            <a:endParaRPr lang="en-US" sz="1361" dirty="0"/>
          </a:p>
        </p:txBody>
      </p:sp>
      <p:sp>
        <p:nvSpPr>
          <p:cNvPr id="19" name="Shape 16"/>
          <p:cNvSpPr/>
          <p:nvPr/>
        </p:nvSpPr>
        <p:spPr>
          <a:xfrm>
            <a:off x="6091238" y="6462593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6215658" y="6527363"/>
            <a:ext cx="139779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041" dirty="0"/>
          </a:p>
        </p:txBody>
      </p:sp>
      <p:sp>
        <p:nvSpPr>
          <p:cNvPr id="21" name="Text 18"/>
          <p:cNvSpPr/>
          <p:nvPr/>
        </p:nvSpPr>
        <p:spPr>
          <a:xfrm>
            <a:off x="6652736" y="6462593"/>
            <a:ext cx="2421136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Demanda Alta no Mercado</a:t>
            </a:r>
            <a:endParaRPr lang="en-US" sz="1701" dirty="0"/>
          </a:p>
        </p:txBody>
      </p:sp>
      <p:sp>
        <p:nvSpPr>
          <p:cNvPr id="22" name="Text 19"/>
          <p:cNvSpPr/>
          <p:nvPr/>
        </p:nvSpPr>
        <p:spPr>
          <a:xfrm>
            <a:off x="6652736" y="6836093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demanda por profissionais com habilidades em Python está em alta, abrindo portas para oportunidades de carreira promissoras.</a:t>
            </a:r>
            <a:endParaRPr lang="en-US" sz="1361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sp>
        <p:nvSpPr>
          <p:cNvPr id="4" name="Text 2"/>
          <p:cNvSpPr/>
          <p:nvPr/>
        </p:nvSpPr>
        <p:spPr>
          <a:xfrm>
            <a:off x="1399223" y="597098"/>
            <a:ext cx="11831955" cy="13537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30"/>
              </a:lnSpc>
              <a:buNone/>
            </a:pPr>
            <a:r>
              <a:rPr lang="en-US" sz="4264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Pré-requisitos Básicos: Uma Base Sólida para o Sucesso</a:t>
            </a:r>
            <a:endParaRPr lang="en-US" sz="4264" dirty="0"/>
          </a:p>
        </p:txBody>
      </p:sp>
      <p:sp>
        <p:nvSpPr>
          <p:cNvPr id="5" name="Text 3"/>
          <p:cNvSpPr/>
          <p:nvPr/>
        </p:nvSpPr>
        <p:spPr>
          <a:xfrm>
            <a:off x="1399223" y="2383988"/>
            <a:ext cx="11831955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29"/>
              </a:lnSpc>
              <a:buNone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Para iniciar sua jornada no Python, alguns conhecimentos básicos são importantes.</a:t>
            </a:r>
            <a:endParaRPr lang="en-US" sz="1706" dirty="0"/>
          </a:p>
        </p:txBody>
      </p:sp>
      <p:sp>
        <p:nvSpPr>
          <p:cNvPr id="6" name="Text 4"/>
          <p:cNvSpPr/>
          <p:nvPr/>
        </p:nvSpPr>
        <p:spPr>
          <a:xfrm>
            <a:off x="1399223" y="3190637"/>
            <a:ext cx="2707481" cy="3383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5"/>
              </a:lnSpc>
              <a:buNone/>
            </a:pPr>
            <a:r>
              <a:rPr lang="en-US" sz="213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Lógica de Programação</a:t>
            </a:r>
            <a:endParaRPr lang="en-US" sz="2132" dirty="0"/>
          </a:p>
        </p:txBody>
      </p:sp>
      <p:sp>
        <p:nvSpPr>
          <p:cNvPr id="7" name="Text 5"/>
          <p:cNvSpPr/>
          <p:nvPr/>
        </p:nvSpPr>
        <p:spPr>
          <a:xfrm>
            <a:off x="1399223" y="3745587"/>
            <a:ext cx="3591282" cy="1385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29"/>
              </a:lnSpc>
              <a:buNone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Entender conceitos básicos como variáveis, loops e condições é fundamental para escrever código eficaz.</a:t>
            </a:r>
            <a:endParaRPr lang="en-US" sz="1706" dirty="0"/>
          </a:p>
        </p:txBody>
      </p:sp>
      <p:sp>
        <p:nvSpPr>
          <p:cNvPr id="8" name="Text 6"/>
          <p:cNvSpPr/>
          <p:nvPr/>
        </p:nvSpPr>
        <p:spPr>
          <a:xfrm>
            <a:off x="1745694" y="5326380"/>
            <a:ext cx="324481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29"/>
              </a:lnSpc>
              <a:buSzPct val="100000"/>
              <a:buFont typeface="+mj-lt"/>
              <a:buAutoNum type="arabicPeriod" startAt="1"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Variáveis e Tipos de Dados</a:t>
            </a:r>
            <a:endParaRPr lang="en-US" sz="1706" dirty="0"/>
          </a:p>
        </p:txBody>
      </p:sp>
      <p:sp>
        <p:nvSpPr>
          <p:cNvPr id="9" name="Text 7"/>
          <p:cNvSpPr/>
          <p:nvPr/>
        </p:nvSpPr>
        <p:spPr>
          <a:xfrm>
            <a:off x="1745694" y="5748576"/>
            <a:ext cx="3244810" cy="692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29"/>
              </a:lnSpc>
              <a:buSzPct val="100000"/>
              <a:buFont typeface="+mj-lt"/>
              <a:buAutoNum type="arabicPeriod" startAt="2"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Operadores Aritméticos e Lógicos</a:t>
            </a:r>
            <a:endParaRPr lang="en-US" sz="1706" dirty="0"/>
          </a:p>
        </p:txBody>
      </p:sp>
      <p:sp>
        <p:nvSpPr>
          <p:cNvPr id="10" name="Text 8"/>
          <p:cNvSpPr/>
          <p:nvPr/>
        </p:nvSpPr>
        <p:spPr>
          <a:xfrm>
            <a:off x="1745694" y="6517243"/>
            <a:ext cx="3244810" cy="692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29"/>
              </a:lnSpc>
              <a:buSzPct val="100000"/>
              <a:buFont typeface="+mj-lt"/>
              <a:buAutoNum type="arabicPeriod" startAt="3"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Estruturas de Controle (if, for, while)</a:t>
            </a:r>
            <a:endParaRPr lang="en-US" sz="1706" dirty="0"/>
          </a:p>
        </p:txBody>
      </p:sp>
      <p:sp>
        <p:nvSpPr>
          <p:cNvPr id="11" name="Text 9"/>
          <p:cNvSpPr/>
          <p:nvPr/>
        </p:nvSpPr>
        <p:spPr>
          <a:xfrm>
            <a:off x="5526524" y="3190637"/>
            <a:ext cx="2707481" cy="3383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5"/>
              </a:lnSpc>
              <a:buNone/>
            </a:pPr>
            <a:r>
              <a:rPr lang="en-US" sz="213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Matemática Básica</a:t>
            </a:r>
            <a:endParaRPr lang="en-US" sz="2132" dirty="0"/>
          </a:p>
        </p:txBody>
      </p:sp>
      <p:sp>
        <p:nvSpPr>
          <p:cNvPr id="12" name="Text 10"/>
          <p:cNvSpPr/>
          <p:nvPr/>
        </p:nvSpPr>
        <p:spPr>
          <a:xfrm>
            <a:off x="5526524" y="3745587"/>
            <a:ext cx="3591282" cy="1732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29"/>
              </a:lnSpc>
              <a:buNone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Dominar operações matemáticas básicas como adição, subtração, multiplicação e divisão é útil para resolver problemas computacionais.</a:t>
            </a:r>
            <a:endParaRPr lang="en-US" sz="1706" dirty="0"/>
          </a:p>
        </p:txBody>
      </p:sp>
      <p:sp>
        <p:nvSpPr>
          <p:cNvPr id="13" name="Text 11"/>
          <p:cNvSpPr/>
          <p:nvPr/>
        </p:nvSpPr>
        <p:spPr>
          <a:xfrm>
            <a:off x="5872996" y="5672852"/>
            <a:ext cx="324481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29"/>
              </a:lnSpc>
              <a:buSzPct val="100000"/>
              <a:buFont typeface="+mj-lt"/>
              <a:buAutoNum type="arabicPeriod" startAt="1"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Números Inteiros e Decimais</a:t>
            </a:r>
            <a:endParaRPr lang="en-US" sz="1706" dirty="0"/>
          </a:p>
        </p:txBody>
      </p:sp>
      <p:sp>
        <p:nvSpPr>
          <p:cNvPr id="14" name="Text 12"/>
          <p:cNvSpPr/>
          <p:nvPr/>
        </p:nvSpPr>
        <p:spPr>
          <a:xfrm>
            <a:off x="5872996" y="6095048"/>
            <a:ext cx="324481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29"/>
              </a:lnSpc>
              <a:buSzPct val="100000"/>
              <a:buFont typeface="+mj-lt"/>
              <a:buAutoNum type="arabicPeriod" startAt="2"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Operações Aritméticas</a:t>
            </a:r>
            <a:endParaRPr lang="en-US" sz="1706" dirty="0"/>
          </a:p>
        </p:txBody>
      </p:sp>
      <p:sp>
        <p:nvSpPr>
          <p:cNvPr id="15" name="Text 13"/>
          <p:cNvSpPr/>
          <p:nvPr/>
        </p:nvSpPr>
        <p:spPr>
          <a:xfrm>
            <a:off x="5872996" y="6517243"/>
            <a:ext cx="324481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29"/>
              </a:lnSpc>
              <a:buSzPct val="100000"/>
              <a:buFont typeface="+mj-lt"/>
              <a:buAutoNum type="arabicPeriod" startAt="3"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Equações Simples</a:t>
            </a:r>
            <a:endParaRPr lang="en-US" sz="1706" dirty="0"/>
          </a:p>
        </p:txBody>
      </p:sp>
      <p:sp>
        <p:nvSpPr>
          <p:cNvPr id="16" name="Text 14"/>
          <p:cNvSpPr/>
          <p:nvPr/>
        </p:nvSpPr>
        <p:spPr>
          <a:xfrm>
            <a:off x="9653826" y="3190637"/>
            <a:ext cx="2707481" cy="3383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5"/>
              </a:lnSpc>
              <a:buNone/>
            </a:pPr>
            <a:r>
              <a:rPr lang="en-US" sz="213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Inglês Técnico</a:t>
            </a:r>
            <a:endParaRPr lang="en-US" sz="2132" dirty="0"/>
          </a:p>
        </p:txBody>
      </p:sp>
      <p:sp>
        <p:nvSpPr>
          <p:cNvPr id="17" name="Text 15"/>
          <p:cNvSpPr/>
          <p:nvPr/>
        </p:nvSpPr>
        <p:spPr>
          <a:xfrm>
            <a:off x="9653826" y="3745587"/>
            <a:ext cx="3591282" cy="1385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29"/>
              </a:lnSpc>
              <a:buNone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documentação e os recursos online relacionados à programação em Python são predominantemente em inglês.</a:t>
            </a:r>
            <a:endParaRPr lang="en-US" sz="1706" dirty="0"/>
          </a:p>
        </p:txBody>
      </p:sp>
      <p:sp>
        <p:nvSpPr>
          <p:cNvPr id="18" name="Text 16"/>
          <p:cNvSpPr/>
          <p:nvPr/>
        </p:nvSpPr>
        <p:spPr>
          <a:xfrm>
            <a:off x="10000298" y="5326380"/>
            <a:ext cx="3244810" cy="692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29"/>
              </a:lnSpc>
              <a:buSzPct val="100000"/>
              <a:buFont typeface="+mj-lt"/>
              <a:buAutoNum type="arabicPeriod" startAt="1"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Vocabulário Básico de Programação</a:t>
            </a:r>
            <a:endParaRPr lang="en-US" sz="1706" dirty="0"/>
          </a:p>
        </p:txBody>
      </p:sp>
      <p:sp>
        <p:nvSpPr>
          <p:cNvPr id="19" name="Text 17"/>
          <p:cNvSpPr/>
          <p:nvPr/>
        </p:nvSpPr>
        <p:spPr>
          <a:xfrm>
            <a:off x="10000298" y="6095048"/>
            <a:ext cx="3244810" cy="692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29"/>
              </a:lnSpc>
              <a:buSzPct val="100000"/>
              <a:buFont typeface="+mj-lt"/>
              <a:buAutoNum type="arabicPeriod" startAt="2"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Leitura de Documentação Técnica</a:t>
            </a:r>
            <a:endParaRPr lang="en-US" sz="1706" dirty="0"/>
          </a:p>
        </p:txBody>
      </p:sp>
      <p:sp>
        <p:nvSpPr>
          <p:cNvPr id="20" name="Text 18"/>
          <p:cNvSpPr/>
          <p:nvPr/>
        </p:nvSpPr>
        <p:spPr>
          <a:xfrm>
            <a:off x="10000298" y="6863715"/>
            <a:ext cx="3244810" cy="692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29"/>
              </a:lnSpc>
              <a:buSzPct val="100000"/>
              <a:buFont typeface="+mj-lt"/>
              <a:buAutoNum type="arabicPeriod" startAt="3"/>
            </a:pPr>
            <a:r>
              <a:rPr lang="en-US" sz="1706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Compreensão de Erros e Mensagens</a:t>
            </a:r>
            <a:endParaRPr lang="en-US" sz="1706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644176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6441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Instalação e Configuração do Ambiente: Prepare-se para Codificar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604837" y="181451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Para começar a programar em Python, é necessário instalar o interpretador e configurar o ambiente de desenvolvimento.</a:t>
            </a:r>
            <a:endParaRPr lang="en-US" sz="1361" dirty="0"/>
          </a:p>
        </p:txBody>
      </p:sp>
      <p:sp>
        <p:nvSpPr>
          <p:cNvPr id="7" name="Shape 4"/>
          <p:cNvSpPr/>
          <p:nvPr/>
        </p:nvSpPr>
        <p:spPr>
          <a:xfrm>
            <a:off x="846773" y="2561987"/>
            <a:ext cx="34528" cy="5607010"/>
          </a:xfrm>
          <a:prstGeom prst="roundRect">
            <a:avLst>
              <a:gd name="adj" fmla="val 225237"/>
            </a:avLst>
          </a:prstGeom>
          <a:solidFill>
            <a:srgbClr val="D1C8C6"/>
          </a:solidFill>
          <a:ln/>
        </p:spPr>
      </p:sp>
      <p:sp>
        <p:nvSpPr>
          <p:cNvPr id="8" name="Shape 5"/>
          <p:cNvSpPr/>
          <p:nvPr/>
        </p:nvSpPr>
        <p:spPr>
          <a:xfrm>
            <a:off x="1058406" y="2933343"/>
            <a:ext cx="604837" cy="34528"/>
          </a:xfrm>
          <a:prstGeom prst="roundRect">
            <a:avLst>
              <a:gd name="adj" fmla="val 225237"/>
            </a:avLst>
          </a:prstGeom>
          <a:solidFill>
            <a:srgbClr val="D1C8C6"/>
          </a:solidFill>
          <a:ln/>
        </p:spPr>
      </p:sp>
      <p:sp>
        <p:nvSpPr>
          <p:cNvPr id="9" name="Shape 6"/>
          <p:cNvSpPr/>
          <p:nvPr/>
        </p:nvSpPr>
        <p:spPr>
          <a:xfrm>
            <a:off x="669667" y="2756297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15519" y="2821067"/>
            <a:ext cx="97036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041" dirty="0"/>
          </a:p>
        </p:txBody>
      </p:sp>
      <p:sp>
        <p:nvSpPr>
          <p:cNvPr id="11" name="Text 8"/>
          <p:cNvSpPr/>
          <p:nvPr/>
        </p:nvSpPr>
        <p:spPr>
          <a:xfrm>
            <a:off x="1814513" y="273474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Download do Python</a:t>
            </a:r>
            <a:endParaRPr lang="en-US" sz="1701" dirty="0"/>
          </a:p>
        </p:txBody>
      </p:sp>
      <p:sp>
        <p:nvSpPr>
          <p:cNvPr id="12" name="Text 9"/>
          <p:cNvSpPr/>
          <p:nvPr/>
        </p:nvSpPr>
        <p:spPr>
          <a:xfrm>
            <a:off x="1814513" y="3108246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Baixe a versão mais recente do Python para seu sistema operacional (Windows, macOS ou Linux) do site oficial.</a:t>
            </a:r>
            <a:endParaRPr lang="en-US" sz="1361" dirty="0"/>
          </a:p>
        </p:txBody>
      </p:sp>
      <p:sp>
        <p:nvSpPr>
          <p:cNvPr id="13" name="Shape 10"/>
          <p:cNvSpPr/>
          <p:nvPr/>
        </p:nvSpPr>
        <p:spPr>
          <a:xfrm>
            <a:off x="1058406" y="4378285"/>
            <a:ext cx="604837" cy="34528"/>
          </a:xfrm>
          <a:prstGeom prst="roundRect">
            <a:avLst>
              <a:gd name="adj" fmla="val 225237"/>
            </a:avLst>
          </a:prstGeom>
          <a:solidFill>
            <a:srgbClr val="D1C8C6"/>
          </a:solidFill>
          <a:ln/>
        </p:spPr>
      </p:sp>
      <p:sp>
        <p:nvSpPr>
          <p:cNvPr id="14" name="Shape 11"/>
          <p:cNvSpPr/>
          <p:nvPr/>
        </p:nvSpPr>
        <p:spPr>
          <a:xfrm>
            <a:off x="669667" y="4201239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97897" y="4266009"/>
            <a:ext cx="132159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041" dirty="0"/>
          </a:p>
        </p:txBody>
      </p:sp>
      <p:sp>
        <p:nvSpPr>
          <p:cNvPr id="16" name="Text 13"/>
          <p:cNvSpPr/>
          <p:nvPr/>
        </p:nvSpPr>
        <p:spPr>
          <a:xfrm>
            <a:off x="1814513" y="417968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Instalação do Python</a:t>
            </a:r>
            <a:endParaRPr lang="en-US" sz="1701" dirty="0"/>
          </a:p>
        </p:txBody>
      </p:sp>
      <p:sp>
        <p:nvSpPr>
          <p:cNvPr id="17" name="Text 14"/>
          <p:cNvSpPr/>
          <p:nvPr/>
        </p:nvSpPr>
        <p:spPr>
          <a:xfrm>
            <a:off x="1814513" y="4553188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Execute o instalador e siga as instruções na tela para instalar o Python em seu computador.</a:t>
            </a:r>
            <a:endParaRPr lang="en-US" sz="1361" dirty="0"/>
          </a:p>
        </p:txBody>
      </p:sp>
      <p:sp>
        <p:nvSpPr>
          <p:cNvPr id="18" name="Shape 15"/>
          <p:cNvSpPr/>
          <p:nvPr/>
        </p:nvSpPr>
        <p:spPr>
          <a:xfrm>
            <a:off x="1058406" y="5823228"/>
            <a:ext cx="604837" cy="34528"/>
          </a:xfrm>
          <a:prstGeom prst="roundRect">
            <a:avLst>
              <a:gd name="adj" fmla="val 225237"/>
            </a:avLst>
          </a:prstGeom>
          <a:solidFill>
            <a:srgbClr val="D1C8C6"/>
          </a:solidFill>
          <a:ln/>
        </p:spPr>
      </p:sp>
      <p:sp>
        <p:nvSpPr>
          <p:cNvPr id="19" name="Shape 16"/>
          <p:cNvSpPr/>
          <p:nvPr/>
        </p:nvSpPr>
        <p:spPr>
          <a:xfrm>
            <a:off x="669667" y="5646182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800755" y="5710952"/>
            <a:ext cx="12656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041" dirty="0"/>
          </a:p>
        </p:txBody>
      </p:sp>
      <p:sp>
        <p:nvSpPr>
          <p:cNvPr id="21" name="Text 18"/>
          <p:cNvSpPr/>
          <p:nvPr/>
        </p:nvSpPr>
        <p:spPr>
          <a:xfrm>
            <a:off x="1814513" y="5624632"/>
            <a:ext cx="272284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Configurar o Editor de Código</a:t>
            </a:r>
            <a:endParaRPr lang="en-US" sz="1701" dirty="0"/>
          </a:p>
        </p:txBody>
      </p:sp>
      <p:sp>
        <p:nvSpPr>
          <p:cNvPr id="22" name="Text 19"/>
          <p:cNvSpPr/>
          <p:nvPr/>
        </p:nvSpPr>
        <p:spPr>
          <a:xfrm>
            <a:off x="1814513" y="5998131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Escolha um editor de código (Visual Studio Code, PyCharm, Sublime Text) e configure-o para trabalhar com Python.</a:t>
            </a:r>
            <a:endParaRPr lang="en-US" sz="1361" dirty="0"/>
          </a:p>
        </p:txBody>
      </p:sp>
      <p:sp>
        <p:nvSpPr>
          <p:cNvPr id="23" name="Shape 20"/>
          <p:cNvSpPr/>
          <p:nvPr/>
        </p:nvSpPr>
        <p:spPr>
          <a:xfrm>
            <a:off x="1058406" y="7268170"/>
            <a:ext cx="604837" cy="34528"/>
          </a:xfrm>
          <a:prstGeom prst="roundRect">
            <a:avLst>
              <a:gd name="adj" fmla="val 225237"/>
            </a:avLst>
          </a:prstGeom>
          <a:solidFill>
            <a:srgbClr val="D1C8C6"/>
          </a:solidFill>
          <a:ln/>
        </p:spPr>
      </p:sp>
      <p:sp>
        <p:nvSpPr>
          <p:cNvPr id="24" name="Shape 21"/>
          <p:cNvSpPr/>
          <p:nvPr/>
        </p:nvSpPr>
        <p:spPr>
          <a:xfrm>
            <a:off x="669667" y="7091124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794087" y="7155894"/>
            <a:ext cx="139779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041" dirty="0"/>
          </a:p>
        </p:txBody>
      </p:sp>
      <p:sp>
        <p:nvSpPr>
          <p:cNvPr id="26" name="Text 23"/>
          <p:cNvSpPr/>
          <p:nvPr/>
        </p:nvSpPr>
        <p:spPr>
          <a:xfrm>
            <a:off x="1814513" y="7069574"/>
            <a:ext cx="2436614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Instalar Pacotes Essenciais</a:t>
            </a:r>
            <a:endParaRPr lang="en-US" sz="1701" dirty="0"/>
          </a:p>
        </p:txBody>
      </p:sp>
      <p:sp>
        <p:nvSpPr>
          <p:cNvPr id="27" name="Text 24"/>
          <p:cNvSpPr/>
          <p:nvPr/>
        </p:nvSpPr>
        <p:spPr>
          <a:xfrm>
            <a:off x="1814513" y="7443073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Utilize o gerenciador de pacotes pip para instalar bibliotecas adicionais que serão úteis em seus projetos.</a:t>
            </a:r>
            <a:endParaRPr lang="en-US" sz="1361" dirty="0"/>
          </a:p>
        </p:txBody>
      </p:sp>
      <p:pic>
        <p:nvPicPr>
          <p:cNvPr id="2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570309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Sintaxe e Estrutura Básica: Linguagem Natural e Intuitiva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604837" y="190964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sintaxe do Python é conhecida por sua simplicidade e clareza, facilitando a escrita de código legível e eficiente.</a:t>
            </a:r>
            <a:endParaRPr lang="en-US" sz="1361" dirty="0"/>
          </a:p>
        </p:txBody>
      </p:sp>
      <p:sp>
        <p:nvSpPr>
          <p:cNvPr id="7" name="Shape 4"/>
          <p:cNvSpPr/>
          <p:nvPr/>
        </p:nvSpPr>
        <p:spPr>
          <a:xfrm>
            <a:off x="604837" y="2851428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50689" y="2916198"/>
            <a:ext cx="97036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041" dirty="0"/>
          </a:p>
        </p:txBody>
      </p:sp>
      <p:sp>
        <p:nvSpPr>
          <p:cNvPr id="9" name="Text 6"/>
          <p:cNvSpPr/>
          <p:nvPr/>
        </p:nvSpPr>
        <p:spPr>
          <a:xfrm>
            <a:off x="1166336" y="285142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Indentação</a:t>
            </a:r>
            <a:endParaRPr lang="en-US" sz="1701" dirty="0"/>
          </a:p>
        </p:txBody>
      </p:sp>
      <p:sp>
        <p:nvSpPr>
          <p:cNvPr id="10" name="Text 7"/>
          <p:cNvSpPr/>
          <p:nvPr/>
        </p:nvSpPr>
        <p:spPr>
          <a:xfrm>
            <a:off x="1166336" y="3224927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 Python utiliza a indentação para definir blocos de código, tornando a estrutura do programa organizada e fácil de entender.</a:t>
            </a:r>
            <a:endParaRPr lang="en-US" sz="1361" dirty="0"/>
          </a:p>
        </p:txBody>
      </p:sp>
      <p:sp>
        <p:nvSpPr>
          <p:cNvPr id="11" name="Shape 8"/>
          <p:cNvSpPr/>
          <p:nvPr/>
        </p:nvSpPr>
        <p:spPr>
          <a:xfrm>
            <a:off x="604837" y="4145161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33068" y="4209931"/>
            <a:ext cx="132159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041" dirty="0"/>
          </a:p>
        </p:txBody>
      </p:sp>
      <p:sp>
        <p:nvSpPr>
          <p:cNvPr id="13" name="Text 10"/>
          <p:cNvSpPr/>
          <p:nvPr/>
        </p:nvSpPr>
        <p:spPr>
          <a:xfrm>
            <a:off x="1166336" y="414516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Comentários</a:t>
            </a:r>
            <a:endParaRPr lang="en-US" sz="1701" dirty="0"/>
          </a:p>
        </p:txBody>
      </p:sp>
      <p:sp>
        <p:nvSpPr>
          <p:cNvPr id="14" name="Text 11"/>
          <p:cNvSpPr/>
          <p:nvPr/>
        </p:nvSpPr>
        <p:spPr>
          <a:xfrm>
            <a:off x="1166336" y="4518660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Comentários são utilizados para adicionar notas explicativas ao código, tornando-o mais compreensível para outros programadores e para você mesmo.</a:t>
            </a:r>
            <a:endParaRPr lang="en-US" sz="1361" dirty="0"/>
          </a:p>
        </p:txBody>
      </p:sp>
      <p:sp>
        <p:nvSpPr>
          <p:cNvPr id="15" name="Shape 12"/>
          <p:cNvSpPr/>
          <p:nvPr/>
        </p:nvSpPr>
        <p:spPr>
          <a:xfrm>
            <a:off x="604837" y="5438894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35925" y="5503664"/>
            <a:ext cx="12656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041" dirty="0"/>
          </a:p>
        </p:txBody>
      </p:sp>
      <p:sp>
        <p:nvSpPr>
          <p:cNvPr id="17" name="Text 14"/>
          <p:cNvSpPr/>
          <p:nvPr/>
        </p:nvSpPr>
        <p:spPr>
          <a:xfrm>
            <a:off x="1166336" y="5438894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Variáveis</a:t>
            </a:r>
            <a:endParaRPr lang="en-US" sz="1701" dirty="0"/>
          </a:p>
        </p:txBody>
      </p:sp>
      <p:sp>
        <p:nvSpPr>
          <p:cNvPr id="18" name="Text 15"/>
          <p:cNvSpPr/>
          <p:nvPr/>
        </p:nvSpPr>
        <p:spPr>
          <a:xfrm>
            <a:off x="1166336" y="5812393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Variáveis são usadas para armazenar dados, como números, textos e listas, e podem ser facilmente definidas e utilizadas no código.</a:t>
            </a:r>
            <a:endParaRPr lang="en-US" sz="1361" dirty="0"/>
          </a:p>
        </p:txBody>
      </p:sp>
      <p:sp>
        <p:nvSpPr>
          <p:cNvPr id="19" name="Shape 16"/>
          <p:cNvSpPr/>
          <p:nvPr/>
        </p:nvSpPr>
        <p:spPr>
          <a:xfrm>
            <a:off x="604837" y="6732627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29258" y="6797397"/>
            <a:ext cx="139779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041" dirty="0"/>
          </a:p>
        </p:txBody>
      </p:sp>
      <p:sp>
        <p:nvSpPr>
          <p:cNvPr id="21" name="Text 18"/>
          <p:cNvSpPr/>
          <p:nvPr/>
        </p:nvSpPr>
        <p:spPr>
          <a:xfrm>
            <a:off x="1166336" y="673262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Operadores</a:t>
            </a:r>
            <a:endParaRPr lang="en-US" sz="1701" dirty="0"/>
          </a:p>
        </p:txBody>
      </p:sp>
      <p:sp>
        <p:nvSpPr>
          <p:cNvPr id="22" name="Text 19"/>
          <p:cNvSpPr/>
          <p:nvPr/>
        </p:nvSpPr>
        <p:spPr>
          <a:xfrm>
            <a:off x="1166336" y="7106126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Operadores matemáticos, lógicos e de comparação são utilizados para realizar operações e comparar valores no código.</a:t>
            </a:r>
            <a:endParaRPr lang="en-US" sz="1361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602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94967" y="2777728"/>
            <a:ext cx="9440347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Variáveis e Tipos de Dados: O Bloco de Construção da Programação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2594967" y="4117062"/>
            <a:ext cx="9440347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Variáveis são essenciais para armazenar e manipular informações em um programa. Cada variável possui um tipo de dado que define o tipo de informação que pode armazenar.</a:t>
            </a:r>
            <a:endParaRPr lang="en-US" sz="1361" dirty="0"/>
          </a:p>
        </p:txBody>
      </p:sp>
      <p:sp>
        <p:nvSpPr>
          <p:cNvPr id="7" name="Shape 4"/>
          <p:cNvSpPr/>
          <p:nvPr/>
        </p:nvSpPr>
        <p:spPr>
          <a:xfrm>
            <a:off x="2594967" y="4864537"/>
            <a:ext cx="4633793" cy="1287423"/>
          </a:xfrm>
          <a:prstGeom prst="roundRect">
            <a:avLst>
              <a:gd name="adj" fmla="val 604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775347" y="5044916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Inteiros (int)</a:t>
            </a:r>
            <a:endParaRPr lang="en-US" sz="1701" dirty="0"/>
          </a:p>
        </p:txBody>
      </p:sp>
      <p:sp>
        <p:nvSpPr>
          <p:cNvPr id="9" name="Text 6"/>
          <p:cNvSpPr/>
          <p:nvPr/>
        </p:nvSpPr>
        <p:spPr>
          <a:xfrm>
            <a:off x="2775347" y="5418415"/>
            <a:ext cx="4273034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Números inteiros, como 10, 25, -5, são representados pelo tipo int.</a:t>
            </a:r>
            <a:endParaRPr lang="en-US" sz="1361" dirty="0"/>
          </a:p>
        </p:txBody>
      </p:sp>
      <p:sp>
        <p:nvSpPr>
          <p:cNvPr id="10" name="Shape 7"/>
          <p:cNvSpPr/>
          <p:nvPr/>
        </p:nvSpPr>
        <p:spPr>
          <a:xfrm>
            <a:off x="7401520" y="4864537"/>
            <a:ext cx="4633793" cy="1287423"/>
          </a:xfrm>
          <a:prstGeom prst="roundRect">
            <a:avLst>
              <a:gd name="adj" fmla="val 604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81900" y="5044916"/>
            <a:ext cx="3252668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Números de Ponto Flutuante (float)</a:t>
            </a:r>
            <a:endParaRPr lang="en-US" sz="1701" dirty="0"/>
          </a:p>
        </p:txBody>
      </p:sp>
      <p:sp>
        <p:nvSpPr>
          <p:cNvPr id="12" name="Text 9"/>
          <p:cNvSpPr/>
          <p:nvPr/>
        </p:nvSpPr>
        <p:spPr>
          <a:xfrm>
            <a:off x="7581900" y="5418415"/>
            <a:ext cx="4273034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Números com casas decimais, como 3.14, 2.718, -0.5, são representados pelo tipo float.</a:t>
            </a:r>
            <a:endParaRPr lang="en-US" sz="1361" dirty="0"/>
          </a:p>
        </p:txBody>
      </p:sp>
      <p:sp>
        <p:nvSpPr>
          <p:cNvPr id="13" name="Shape 10"/>
          <p:cNvSpPr/>
          <p:nvPr/>
        </p:nvSpPr>
        <p:spPr>
          <a:xfrm>
            <a:off x="2594967" y="6324719"/>
            <a:ext cx="4633793" cy="1287423"/>
          </a:xfrm>
          <a:prstGeom prst="roundRect">
            <a:avLst>
              <a:gd name="adj" fmla="val 604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775347" y="6505099"/>
            <a:ext cx="2428994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Cadeias de Caracteres (str)</a:t>
            </a:r>
            <a:endParaRPr lang="en-US" sz="1701" dirty="0"/>
          </a:p>
        </p:txBody>
      </p:sp>
      <p:sp>
        <p:nvSpPr>
          <p:cNvPr id="15" name="Text 12"/>
          <p:cNvSpPr/>
          <p:nvPr/>
        </p:nvSpPr>
        <p:spPr>
          <a:xfrm>
            <a:off x="2775347" y="6878598"/>
            <a:ext cx="4273034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Textos, como "Olá Mundo", "Python", "123", são representados pelo tipo str.</a:t>
            </a:r>
            <a:endParaRPr lang="en-US" sz="1361" dirty="0"/>
          </a:p>
        </p:txBody>
      </p:sp>
      <p:sp>
        <p:nvSpPr>
          <p:cNvPr id="16" name="Shape 13"/>
          <p:cNvSpPr/>
          <p:nvPr/>
        </p:nvSpPr>
        <p:spPr>
          <a:xfrm>
            <a:off x="7401520" y="6324719"/>
            <a:ext cx="4633793" cy="1287423"/>
          </a:xfrm>
          <a:prstGeom prst="roundRect">
            <a:avLst>
              <a:gd name="adj" fmla="val 604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81900" y="650509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Booleanos (bool)</a:t>
            </a:r>
            <a:endParaRPr lang="en-US" sz="1701" dirty="0"/>
          </a:p>
        </p:txBody>
      </p:sp>
      <p:sp>
        <p:nvSpPr>
          <p:cNvPr id="18" name="Text 15"/>
          <p:cNvSpPr/>
          <p:nvPr/>
        </p:nvSpPr>
        <p:spPr>
          <a:xfrm>
            <a:off x="7581900" y="6878598"/>
            <a:ext cx="4273034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Valores lógicos que representam verdadeiro ou falso (True ou False) são representados pelo tipo bool.</a:t>
            </a:r>
            <a:endParaRPr lang="en-US" sz="1361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541306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54130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Operadores e Expressões: Construindo Blocos de Lógica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604837" y="181451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Operadores são símbolos que permitem realizar operações matemáticas, lógicas e de comparação, combinando variáveis e valores para criar expressões que geram resultados.</a:t>
            </a:r>
            <a:endParaRPr lang="en-US" sz="1361" dirty="0"/>
          </a:p>
        </p:txBody>
      </p:sp>
      <p:sp>
        <p:nvSpPr>
          <p:cNvPr id="7" name="Shape 4"/>
          <p:cNvSpPr/>
          <p:nvPr/>
        </p:nvSpPr>
        <p:spPr>
          <a:xfrm>
            <a:off x="604837" y="2561987"/>
            <a:ext cx="7934325" cy="5504140"/>
          </a:xfrm>
          <a:prstGeom prst="roundRect">
            <a:avLst>
              <a:gd name="adj" fmla="val 141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612458" y="2569607"/>
            <a:ext cx="7918252" cy="4989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786051" y="2680811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Operador</a:t>
            </a:r>
            <a:endParaRPr lang="en-US" sz="1361" dirty="0"/>
          </a:p>
        </p:txBody>
      </p:sp>
      <p:sp>
        <p:nvSpPr>
          <p:cNvPr id="10" name="Text 7"/>
          <p:cNvSpPr/>
          <p:nvPr/>
        </p:nvSpPr>
        <p:spPr>
          <a:xfrm>
            <a:off x="3429000" y="2680811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Descrição</a:t>
            </a:r>
            <a:endParaRPr lang="en-US" sz="1361" dirty="0"/>
          </a:p>
        </p:txBody>
      </p:sp>
      <p:sp>
        <p:nvSpPr>
          <p:cNvPr id="11" name="Text 8"/>
          <p:cNvSpPr/>
          <p:nvPr/>
        </p:nvSpPr>
        <p:spPr>
          <a:xfrm>
            <a:off x="6068139" y="2680811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Exemplo</a:t>
            </a:r>
            <a:endParaRPr lang="en-US" sz="1361" dirty="0"/>
          </a:p>
        </p:txBody>
      </p:sp>
      <p:sp>
        <p:nvSpPr>
          <p:cNvPr id="12" name="Shape 9"/>
          <p:cNvSpPr/>
          <p:nvPr/>
        </p:nvSpPr>
        <p:spPr>
          <a:xfrm>
            <a:off x="612458" y="3068598"/>
            <a:ext cx="7918252" cy="4989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786051" y="3179802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+</a:t>
            </a:r>
            <a:endParaRPr lang="en-US" sz="1361" dirty="0"/>
          </a:p>
        </p:txBody>
      </p:sp>
      <p:sp>
        <p:nvSpPr>
          <p:cNvPr id="14" name="Text 11"/>
          <p:cNvSpPr/>
          <p:nvPr/>
        </p:nvSpPr>
        <p:spPr>
          <a:xfrm>
            <a:off x="3429000" y="3179802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Adição</a:t>
            </a:r>
            <a:endParaRPr lang="en-US" sz="1361" dirty="0"/>
          </a:p>
        </p:txBody>
      </p:sp>
      <p:sp>
        <p:nvSpPr>
          <p:cNvPr id="15" name="Text 12"/>
          <p:cNvSpPr/>
          <p:nvPr/>
        </p:nvSpPr>
        <p:spPr>
          <a:xfrm>
            <a:off x="6068139" y="3179802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+ 5 = 15</a:t>
            </a:r>
            <a:endParaRPr lang="en-US" sz="1361" dirty="0"/>
          </a:p>
        </p:txBody>
      </p:sp>
      <p:sp>
        <p:nvSpPr>
          <p:cNvPr id="16" name="Shape 13"/>
          <p:cNvSpPr/>
          <p:nvPr/>
        </p:nvSpPr>
        <p:spPr>
          <a:xfrm>
            <a:off x="612458" y="3567589"/>
            <a:ext cx="7918252" cy="4989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786051" y="3678793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</a:t>
            </a:r>
            <a:endParaRPr lang="en-US" sz="1361" dirty="0"/>
          </a:p>
        </p:txBody>
      </p:sp>
      <p:sp>
        <p:nvSpPr>
          <p:cNvPr id="18" name="Text 15"/>
          <p:cNvSpPr/>
          <p:nvPr/>
        </p:nvSpPr>
        <p:spPr>
          <a:xfrm>
            <a:off x="3429000" y="3678793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Subtração</a:t>
            </a:r>
            <a:endParaRPr lang="en-US" sz="1361" dirty="0"/>
          </a:p>
        </p:txBody>
      </p:sp>
      <p:sp>
        <p:nvSpPr>
          <p:cNvPr id="19" name="Text 16"/>
          <p:cNvSpPr/>
          <p:nvPr/>
        </p:nvSpPr>
        <p:spPr>
          <a:xfrm>
            <a:off x="6068139" y="3678793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10 - 5 = 5</a:t>
            </a:r>
            <a:endParaRPr lang="en-US" sz="1361" dirty="0"/>
          </a:p>
        </p:txBody>
      </p:sp>
      <p:sp>
        <p:nvSpPr>
          <p:cNvPr id="20" name="Shape 17"/>
          <p:cNvSpPr/>
          <p:nvPr/>
        </p:nvSpPr>
        <p:spPr>
          <a:xfrm>
            <a:off x="612458" y="4066580"/>
            <a:ext cx="7918252" cy="4989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786051" y="4177784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*</a:t>
            </a:r>
            <a:endParaRPr lang="en-US" sz="1361" dirty="0"/>
          </a:p>
        </p:txBody>
      </p:sp>
      <p:sp>
        <p:nvSpPr>
          <p:cNvPr id="22" name="Text 19"/>
          <p:cNvSpPr/>
          <p:nvPr/>
        </p:nvSpPr>
        <p:spPr>
          <a:xfrm>
            <a:off x="3429000" y="4177784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Multiplicação</a:t>
            </a:r>
            <a:endParaRPr lang="en-US" sz="1361" dirty="0"/>
          </a:p>
        </p:txBody>
      </p:sp>
      <p:sp>
        <p:nvSpPr>
          <p:cNvPr id="23" name="Text 20"/>
          <p:cNvSpPr/>
          <p:nvPr/>
        </p:nvSpPr>
        <p:spPr>
          <a:xfrm>
            <a:off x="6068139" y="4177784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* 5 = 50</a:t>
            </a:r>
            <a:endParaRPr lang="en-US" sz="1361" dirty="0"/>
          </a:p>
        </p:txBody>
      </p:sp>
      <p:sp>
        <p:nvSpPr>
          <p:cNvPr id="24" name="Shape 21"/>
          <p:cNvSpPr/>
          <p:nvPr/>
        </p:nvSpPr>
        <p:spPr>
          <a:xfrm>
            <a:off x="612458" y="4565571"/>
            <a:ext cx="7918252" cy="4989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786051" y="4676775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</a:t>
            </a:r>
            <a:endParaRPr lang="en-US" sz="1361" dirty="0"/>
          </a:p>
        </p:txBody>
      </p:sp>
      <p:sp>
        <p:nvSpPr>
          <p:cNvPr id="26" name="Text 23"/>
          <p:cNvSpPr/>
          <p:nvPr/>
        </p:nvSpPr>
        <p:spPr>
          <a:xfrm>
            <a:off x="3429000" y="4676775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Divisão</a:t>
            </a:r>
            <a:endParaRPr lang="en-US" sz="1361" dirty="0"/>
          </a:p>
        </p:txBody>
      </p:sp>
      <p:sp>
        <p:nvSpPr>
          <p:cNvPr id="27" name="Text 24"/>
          <p:cNvSpPr/>
          <p:nvPr/>
        </p:nvSpPr>
        <p:spPr>
          <a:xfrm>
            <a:off x="6068139" y="4676775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/ 5 = 2</a:t>
            </a:r>
            <a:endParaRPr lang="en-US" sz="1361" dirty="0"/>
          </a:p>
        </p:txBody>
      </p:sp>
      <p:sp>
        <p:nvSpPr>
          <p:cNvPr id="28" name="Shape 25"/>
          <p:cNvSpPr/>
          <p:nvPr/>
        </p:nvSpPr>
        <p:spPr>
          <a:xfrm>
            <a:off x="612458" y="5064562"/>
            <a:ext cx="7918252" cy="4989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786051" y="5175766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==</a:t>
            </a:r>
            <a:endParaRPr lang="en-US" sz="1361" dirty="0"/>
          </a:p>
        </p:txBody>
      </p:sp>
      <p:sp>
        <p:nvSpPr>
          <p:cNvPr id="30" name="Text 27"/>
          <p:cNvSpPr/>
          <p:nvPr/>
        </p:nvSpPr>
        <p:spPr>
          <a:xfrm>
            <a:off x="3429000" y="5175766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Igualdade</a:t>
            </a:r>
            <a:endParaRPr lang="en-US" sz="1361" dirty="0"/>
          </a:p>
        </p:txBody>
      </p:sp>
      <p:sp>
        <p:nvSpPr>
          <p:cNvPr id="31" name="Text 28"/>
          <p:cNvSpPr/>
          <p:nvPr/>
        </p:nvSpPr>
        <p:spPr>
          <a:xfrm>
            <a:off x="6068139" y="5175766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== 10 (True)</a:t>
            </a:r>
            <a:endParaRPr lang="en-US" sz="1361" dirty="0"/>
          </a:p>
        </p:txBody>
      </p:sp>
      <p:sp>
        <p:nvSpPr>
          <p:cNvPr id="32" name="Shape 29"/>
          <p:cNvSpPr/>
          <p:nvPr/>
        </p:nvSpPr>
        <p:spPr>
          <a:xfrm>
            <a:off x="612458" y="5563553"/>
            <a:ext cx="7918252" cy="4989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786051" y="5674757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!=</a:t>
            </a:r>
            <a:endParaRPr lang="en-US" sz="1361" dirty="0"/>
          </a:p>
        </p:txBody>
      </p:sp>
      <p:sp>
        <p:nvSpPr>
          <p:cNvPr id="34" name="Text 31"/>
          <p:cNvSpPr/>
          <p:nvPr/>
        </p:nvSpPr>
        <p:spPr>
          <a:xfrm>
            <a:off x="3429000" y="5674757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Diferença</a:t>
            </a:r>
            <a:endParaRPr lang="en-US" sz="1361" dirty="0"/>
          </a:p>
        </p:txBody>
      </p:sp>
      <p:sp>
        <p:nvSpPr>
          <p:cNvPr id="35" name="Text 32"/>
          <p:cNvSpPr/>
          <p:nvPr/>
        </p:nvSpPr>
        <p:spPr>
          <a:xfrm>
            <a:off x="6068139" y="5674757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!= 5 (True)</a:t>
            </a:r>
            <a:endParaRPr lang="en-US" sz="1361" dirty="0"/>
          </a:p>
        </p:txBody>
      </p:sp>
      <p:sp>
        <p:nvSpPr>
          <p:cNvPr id="36" name="Shape 33"/>
          <p:cNvSpPr/>
          <p:nvPr/>
        </p:nvSpPr>
        <p:spPr>
          <a:xfrm>
            <a:off x="612458" y="6062543"/>
            <a:ext cx="7918252" cy="4989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7" name="Text 34"/>
          <p:cNvSpPr/>
          <p:nvPr/>
        </p:nvSpPr>
        <p:spPr>
          <a:xfrm>
            <a:off x="786051" y="6173748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&gt;</a:t>
            </a:r>
            <a:endParaRPr lang="en-US" sz="1361" dirty="0"/>
          </a:p>
        </p:txBody>
      </p:sp>
      <p:sp>
        <p:nvSpPr>
          <p:cNvPr id="38" name="Text 35"/>
          <p:cNvSpPr/>
          <p:nvPr/>
        </p:nvSpPr>
        <p:spPr>
          <a:xfrm>
            <a:off x="3429000" y="6173748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Maior que</a:t>
            </a:r>
            <a:endParaRPr lang="en-US" sz="1361" dirty="0"/>
          </a:p>
        </p:txBody>
      </p:sp>
      <p:sp>
        <p:nvSpPr>
          <p:cNvPr id="39" name="Text 36"/>
          <p:cNvSpPr/>
          <p:nvPr/>
        </p:nvSpPr>
        <p:spPr>
          <a:xfrm>
            <a:off x="6068139" y="6173748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&gt; 5 (True)</a:t>
            </a:r>
            <a:endParaRPr lang="en-US" sz="1361" dirty="0"/>
          </a:p>
        </p:txBody>
      </p:sp>
      <p:sp>
        <p:nvSpPr>
          <p:cNvPr id="40" name="Shape 37"/>
          <p:cNvSpPr/>
          <p:nvPr/>
        </p:nvSpPr>
        <p:spPr>
          <a:xfrm>
            <a:off x="612458" y="6561534"/>
            <a:ext cx="7918252" cy="4989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1" name="Text 38"/>
          <p:cNvSpPr/>
          <p:nvPr/>
        </p:nvSpPr>
        <p:spPr>
          <a:xfrm>
            <a:off x="786051" y="6672739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&lt;</a:t>
            </a:r>
            <a:endParaRPr lang="en-US" sz="1361" dirty="0"/>
          </a:p>
        </p:txBody>
      </p:sp>
      <p:sp>
        <p:nvSpPr>
          <p:cNvPr id="42" name="Text 39"/>
          <p:cNvSpPr/>
          <p:nvPr/>
        </p:nvSpPr>
        <p:spPr>
          <a:xfrm>
            <a:off x="3429000" y="6672739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Menor que</a:t>
            </a:r>
            <a:endParaRPr lang="en-US" sz="1361" dirty="0"/>
          </a:p>
        </p:txBody>
      </p:sp>
      <p:sp>
        <p:nvSpPr>
          <p:cNvPr id="43" name="Text 40"/>
          <p:cNvSpPr/>
          <p:nvPr/>
        </p:nvSpPr>
        <p:spPr>
          <a:xfrm>
            <a:off x="6068139" y="6672739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&lt; 5 (False)</a:t>
            </a:r>
            <a:endParaRPr lang="en-US" sz="1361" dirty="0"/>
          </a:p>
        </p:txBody>
      </p:sp>
      <p:sp>
        <p:nvSpPr>
          <p:cNvPr id="44" name="Shape 41"/>
          <p:cNvSpPr/>
          <p:nvPr/>
        </p:nvSpPr>
        <p:spPr>
          <a:xfrm>
            <a:off x="612458" y="7060525"/>
            <a:ext cx="7918252" cy="4989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5" name="Text 42"/>
          <p:cNvSpPr/>
          <p:nvPr/>
        </p:nvSpPr>
        <p:spPr>
          <a:xfrm>
            <a:off x="786051" y="7171730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&gt;=</a:t>
            </a:r>
            <a:endParaRPr lang="en-US" sz="1361" dirty="0"/>
          </a:p>
        </p:txBody>
      </p:sp>
      <p:sp>
        <p:nvSpPr>
          <p:cNvPr id="46" name="Text 43"/>
          <p:cNvSpPr/>
          <p:nvPr/>
        </p:nvSpPr>
        <p:spPr>
          <a:xfrm>
            <a:off x="3429000" y="7171730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Maior ou igual a</a:t>
            </a:r>
            <a:endParaRPr lang="en-US" sz="1361" dirty="0"/>
          </a:p>
        </p:txBody>
      </p:sp>
      <p:sp>
        <p:nvSpPr>
          <p:cNvPr id="47" name="Text 44"/>
          <p:cNvSpPr/>
          <p:nvPr/>
        </p:nvSpPr>
        <p:spPr>
          <a:xfrm>
            <a:off x="6068139" y="7171730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&gt;= 10 (True)</a:t>
            </a:r>
            <a:endParaRPr lang="en-US" sz="1361" dirty="0"/>
          </a:p>
        </p:txBody>
      </p:sp>
      <p:sp>
        <p:nvSpPr>
          <p:cNvPr id="48" name="Shape 45"/>
          <p:cNvSpPr/>
          <p:nvPr/>
        </p:nvSpPr>
        <p:spPr>
          <a:xfrm>
            <a:off x="612458" y="7559516"/>
            <a:ext cx="7918252" cy="4989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9" name="Text 46"/>
          <p:cNvSpPr/>
          <p:nvPr/>
        </p:nvSpPr>
        <p:spPr>
          <a:xfrm>
            <a:off x="786051" y="7670721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&lt;=</a:t>
            </a:r>
            <a:endParaRPr lang="en-US" sz="1361" dirty="0"/>
          </a:p>
        </p:txBody>
      </p:sp>
      <p:sp>
        <p:nvSpPr>
          <p:cNvPr id="50" name="Text 47"/>
          <p:cNvSpPr/>
          <p:nvPr/>
        </p:nvSpPr>
        <p:spPr>
          <a:xfrm>
            <a:off x="3429000" y="7670721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Menor ou igual a</a:t>
            </a:r>
            <a:endParaRPr lang="en-US" sz="1361" dirty="0"/>
          </a:p>
        </p:txBody>
      </p:sp>
      <p:sp>
        <p:nvSpPr>
          <p:cNvPr id="51" name="Text 48"/>
          <p:cNvSpPr/>
          <p:nvPr/>
        </p:nvSpPr>
        <p:spPr>
          <a:xfrm>
            <a:off x="6068139" y="7670721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 &lt;= 5 (False)</a:t>
            </a:r>
            <a:endParaRPr lang="en-US" sz="1361" dirty="0"/>
          </a:p>
        </p:txBody>
      </p:sp>
      <p:pic>
        <p:nvPicPr>
          <p:cNvPr id="5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997506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Estruturas de Controle: Definindo o Fluxo do Programa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604837" y="233684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Estruturas de controle permitem que você altere o fluxo de execução de um programa, definindo quais partes do código serão executadas e em qual ordem.</a:t>
            </a:r>
            <a:endParaRPr lang="en-US" sz="1361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37" y="3084314"/>
            <a:ext cx="864037" cy="138255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28073" y="3257074"/>
            <a:ext cx="3400306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Estruturas Condicionais (if, elif, else)</a:t>
            </a:r>
            <a:endParaRPr lang="en-US" sz="1701" dirty="0"/>
          </a:p>
        </p:txBody>
      </p:sp>
      <p:sp>
        <p:nvSpPr>
          <p:cNvPr id="9" name="Text 5"/>
          <p:cNvSpPr/>
          <p:nvPr/>
        </p:nvSpPr>
        <p:spPr>
          <a:xfrm>
            <a:off x="1728073" y="3630573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Utilizadas para executar diferentes blocos de código com base em uma condição booleana.</a:t>
            </a:r>
            <a:endParaRPr lang="en-US" sz="1361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37" y="4466868"/>
            <a:ext cx="864037" cy="138255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28073" y="463962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Loops (for, while)</a:t>
            </a:r>
            <a:endParaRPr lang="en-US" sz="1701" dirty="0"/>
          </a:p>
        </p:txBody>
      </p:sp>
      <p:sp>
        <p:nvSpPr>
          <p:cNvPr id="12" name="Text 7"/>
          <p:cNvSpPr/>
          <p:nvPr/>
        </p:nvSpPr>
        <p:spPr>
          <a:xfrm>
            <a:off x="1728073" y="5013127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Permite executar um bloco de código repetidamente, seja um número fixo de vezes (for) ou enquanto uma condição for verdadeira (while).</a:t>
            </a:r>
            <a:endParaRPr lang="en-US" sz="1361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5849422"/>
            <a:ext cx="864037" cy="138255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728073" y="602218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Controle de Fluxo</a:t>
            </a:r>
            <a:endParaRPr lang="en-US" sz="1701" dirty="0"/>
          </a:p>
        </p:txBody>
      </p:sp>
      <p:sp>
        <p:nvSpPr>
          <p:cNvPr id="15" name="Text 9"/>
          <p:cNvSpPr/>
          <p:nvPr/>
        </p:nvSpPr>
        <p:spPr>
          <a:xfrm>
            <a:off x="1728073" y="6395680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Estruturas de controle permitem controlar o fluxo de execução, garantindo que o programa seja executado de acordo com a lógica desejada.</a:t>
            </a:r>
            <a:endParaRPr lang="en-US" sz="1361" dirty="0"/>
          </a:p>
        </p:txBody>
      </p:sp>
      <p:pic>
        <p:nvPicPr>
          <p:cNvPr id="16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602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94967" y="2805827"/>
            <a:ext cx="9440347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Funções e Módulos: Organizando e Reutilizando Código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2594967" y="4145161"/>
            <a:ext cx="9440347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Funções são blocos de código reutilizáveis que executam uma tarefa específica e podem ser chamadas em diferentes partes do programa.</a:t>
            </a:r>
            <a:endParaRPr lang="en-US" sz="1361" dirty="0"/>
          </a:p>
        </p:txBody>
      </p:sp>
      <p:sp>
        <p:nvSpPr>
          <p:cNvPr id="7" name="Shape 4"/>
          <p:cNvSpPr/>
          <p:nvPr/>
        </p:nvSpPr>
        <p:spPr>
          <a:xfrm>
            <a:off x="2594967" y="5086945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740819" y="5151715"/>
            <a:ext cx="97036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041" dirty="0"/>
          </a:p>
        </p:txBody>
      </p:sp>
      <p:sp>
        <p:nvSpPr>
          <p:cNvPr id="9" name="Text 6"/>
          <p:cNvSpPr/>
          <p:nvPr/>
        </p:nvSpPr>
        <p:spPr>
          <a:xfrm>
            <a:off x="3156466" y="508694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Reutilização de Código</a:t>
            </a:r>
            <a:endParaRPr lang="en-US" sz="1701" dirty="0"/>
          </a:p>
        </p:txBody>
      </p:sp>
      <p:sp>
        <p:nvSpPr>
          <p:cNvPr id="10" name="Text 7"/>
          <p:cNvSpPr/>
          <p:nvPr/>
        </p:nvSpPr>
        <p:spPr>
          <a:xfrm>
            <a:off x="3156466" y="5460444"/>
            <a:ext cx="407229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Funções permitem evitar a repetição de código, tornando o programa mais conciso e organizado.</a:t>
            </a:r>
            <a:endParaRPr lang="en-US" sz="1361" dirty="0"/>
          </a:p>
        </p:txBody>
      </p:sp>
      <p:sp>
        <p:nvSpPr>
          <p:cNvPr id="11" name="Shape 8"/>
          <p:cNvSpPr/>
          <p:nvPr/>
        </p:nvSpPr>
        <p:spPr>
          <a:xfrm>
            <a:off x="7401520" y="5086945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29751" y="5151715"/>
            <a:ext cx="132159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041" dirty="0"/>
          </a:p>
        </p:txBody>
      </p:sp>
      <p:sp>
        <p:nvSpPr>
          <p:cNvPr id="13" name="Text 10"/>
          <p:cNvSpPr/>
          <p:nvPr/>
        </p:nvSpPr>
        <p:spPr>
          <a:xfrm>
            <a:off x="7963019" y="508694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Modularidade</a:t>
            </a:r>
            <a:endParaRPr lang="en-US" sz="1701" dirty="0"/>
          </a:p>
        </p:txBody>
      </p:sp>
      <p:sp>
        <p:nvSpPr>
          <p:cNvPr id="14" name="Text 11"/>
          <p:cNvSpPr/>
          <p:nvPr/>
        </p:nvSpPr>
        <p:spPr>
          <a:xfrm>
            <a:off x="7963019" y="5460444"/>
            <a:ext cx="407229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Organizar o código em funções facilita a manutenção, o teste e a depuração do programa.</a:t>
            </a:r>
            <a:endParaRPr lang="en-US" sz="1361" dirty="0"/>
          </a:p>
        </p:txBody>
      </p:sp>
      <p:sp>
        <p:nvSpPr>
          <p:cNvPr id="15" name="Shape 12"/>
          <p:cNvSpPr/>
          <p:nvPr/>
        </p:nvSpPr>
        <p:spPr>
          <a:xfrm>
            <a:off x="2594967" y="6380678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2726055" y="6445448"/>
            <a:ext cx="12656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041" dirty="0"/>
          </a:p>
        </p:txBody>
      </p:sp>
      <p:sp>
        <p:nvSpPr>
          <p:cNvPr id="17" name="Text 14"/>
          <p:cNvSpPr/>
          <p:nvPr/>
        </p:nvSpPr>
        <p:spPr>
          <a:xfrm>
            <a:off x="3156466" y="638067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Abstração</a:t>
            </a:r>
            <a:endParaRPr lang="en-US" sz="1701" dirty="0"/>
          </a:p>
        </p:txBody>
      </p:sp>
      <p:sp>
        <p:nvSpPr>
          <p:cNvPr id="18" name="Text 15"/>
          <p:cNvSpPr/>
          <p:nvPr/>
        </p:nvSpPr>
        <p:spPr>
          <a:xfrm>
            <a:off x="3156466" y="6754177"/>
            <a:ext cx="4072295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Funções ocultam a complexidade interna de uma tarefa, permitindo que você utilize-as sem se preocupar com os detalhes da implementação.</a:t>
            </a:r>
            <a:endParaRPr lang="en-US" sz="1361" dirty="0"/>
          </a:p>
        </p:txBody>
      </p:sp>
      <p:sp>
        <p:nvSpPr>
          <p:cNvPr id="19" name="Shape 16"/>
          <p:cNvSpPr/>
          <p:nvPr/>
        </p:nvSpPr>
        <p:spPr>
          <a:xfrm>
            <a:off x="7401520" y="6380678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525941" y="6445448"/>
            <a:ext cx="139779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041" dirty="0"/>
          </a:p>
        </p:txBody>
      </p:sp>
      <p:sp>
        <p:nvSpPr>
          <p:cNvPr id="21" name="Text 18"/>
          <p:cNvSpPr/>
          <p:nvPr/>
        </p:nvSpPr>
        <p:spPr>
          <a:xfrm>
            <a:off x="7963019" y="638067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Módulos</a:t>
            </a:r>
            <a:endParaRPr lang="en-US" sz="1701" dirty="0"/>
          </a:p>
        </p:txBody>
      </p:sp>
      <p:sp>
        <p:nvSpPr>
          <p:cNvPr id="22" name="Text 19"/>
          <p:cNvSpPr/>
          <p:nvPr/>
        </p:nvSpPr>
        <p:spPr>
          <a:xfrm>
            <a:off x="7963019" y="6754177"/>
            <a:ext cx="4072295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Módulos são arquivos Python que contêm funções, classes e variáveis que podem ser importados e utilizados em outros programas.</a:t>
            </a:r>
            <a:endParaRPr lang="en-US" sz="1361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2024-07-10T20:53:43Z</dcterms:created>
  <dcterms:modified xsi:type="dcterms:W3CDTF">2024-07-10T20:53:43Z</dcterms:modified>
</cp:coreProperties>
</file>